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15"/>
  </p:handoutMasterIdLst>
  <p:sldIdLst>
    <p:sldId id="312" r:id="rId3"/>
    <p:sldId id="304" r:id="rId5"/>
    <p:sldId id="307" r:id="rId6"/>
    <p:sldId id="281" r:id="rId7"/>
    <p:sldId id="282" r:id="rId8"/>
    <p:sldId id="324" r:id="rId9"/>
    <p:sldId id="325" r:id="rId10"/>
    <p:sldId id="326" r:id="rId11"/>
    <p:sldId id="327" r:id="rId12"/>
    <p:sldId id="317" r:id="rId13"/>
    <p:sldId id="297" r:id="rId14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FD13C0-E334-4CD4-9576-5D80A9867623}">
          <p14:sldIdLst>
            <p14:sldId id="312"/>
            <p14:sldId id="304"/>
          </p14:sldIdLst>
        </p14:section>
        <p14:section name="Untitled Section" id="{89D54640-9D52-4E44-8C81-EFDAD3278CB8}">
          <p14:sldIdLst>
            <p14:sldId id="307"/>
            <p14:sldId id="281"/>
            <p14:sldId id="282"/>
            <p14:sldId id="324"/>
            <p14:sldId id="325"/>
            <p14:sldId id="326"/>
            <p14:sldId id="327"/>
            <p14:sldId id="317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2615" userDrawn="1">
          <p15:clr>
            <a:srgbClr val="A4A3A4"/>
          </p15:clr>
        </p15:guide>
        <p15:guide id="4" orient="horz" pos="3275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0" userDrawn="1">
          <p15:clr>
            <a:srgbClr val="A4A3A4"/>
          </p15:clr>
        </p15:guide>
        <p15:guide id="7" orient="horz" pos="4040" userDrawn="1">
          <p15:clr>
            <a:srgbClr val="A4A3A4"/>
          </p15:clr>
        </p15:guide>
        <p15:guide id="9" orient="horz" pos="2387" userDrawn="1">
          <p15:clr>
            <a:srgbClr val="A4A3A4"/>
          </p15:clr>
        </p15:guide>
        <p15:guide id="12" pos="6658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18" userDrawn="1">
          <p15:clr>
            <a:srgbClr val="A4A3A4"/>
          </p15:clr>
        </p15:guide>
        <p15:guide id="21" pos="5504" userDrawn="1">
          <p15:clr>
            <a:srgbClr val="A4A3A4"/>
          </p15:clr>
        </p15:guide>
        <p15:guide id="22" pos="6038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1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0042AE"/>
    <a:srgbClr val="AAC4E9"/>
    <a:srgbClr val="FDFBF6"/>
    <a:srgbClr val="F5CDCE"/>
    <a:srgbClr val="DF8C8C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3B4B98B0-60AC-42C2-AFA5-B58CD77FA1E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6" autoAdjust="0"/>
    <p:restoredTop sz="86424" autoAdjust="0"/>
  </p:normalViewPr>
  <p:slideViewPr>
    <p:cSldViewPr snapToGrid="0" snapToObjects="1" showGuides="1">
      <p:cViewPr varScale="1">
        <p:scale>
          <a:sx n="112" d="100"/>
          <a:sy n="112" d="100"/>
        </p:scale>
        <p:origin x="270" y="96"/>
      </p:cViewPr>
      <p:guideLst>
        <p:guide orient="horz" pos="2615"/>
        <p:guide orient="horz" pos="3275"/>
        <p:guide pos="6912"/>
        <p:guide orient="horz"/>
        <p:guide orient="horz" pos="4040"/>
        <p:guide orient="horz" pos="2387"/>
        <p:guide pos="6658"/>
        <p:guide pos="2136"/>
        <p:guide pos="2760"/>
        <p:guide pos="3288"/>
        <p:guide pos="4032"/>
        <p:guide pos="4392"/>
        <p:guide pos="4918"/>
        <p:guide pos="5504"/>
        <p:guide pos="6038"/>
        <p:guide orient="horz" pos="2448"/>
        <p:guide pos="5251"/>
        <p:guide pos="7261"/>
      </p:guideLst>
    </p:cSldViewPr>
  </p:slideViewPr>
  <p:outlineViewPr>
    <p:cViewPr>
      <p:scale>
        <a:sx n="33" d="100"/>
        <a:sy n="33" d="100"/>
      </p:scale>
      <p:origin x="0" y="-1032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04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customXml" Target="../customXml/item3.xml"/><Relationship Id="rId20" Type="http://schemas.openxmlformats.org/officeDocument/2006/relationships/customXml" Target="../customXml/item2.xml"/><Relationship Id="rId2" Type="http://schemas.openxmlformats.org/officeDocument/2006/relationships/theme" Target="theme/theme1.xml"/><Relationship Id="rId19" Type="http://schemas.openxmlformats.org/officeDocument/2006/relationships/customXml" Target="../customXml/item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/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/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/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/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/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" name="Text Placeholder 54"/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>
            <a:fillRect/>
          </a:stretch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9" name="Freeform 48"/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43" name="Graphic 42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>
            <a:fillRect/>
          </a:stretch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/>
          <p:cNvPicPr>
            <a:picLocks noChangeAspect="1"/>
          </p:cNvPicPr>
          <p:nvPr userDrawn="1"/>
        </p:nvPicPr>
        <p:blipFill>
          <a:blip r:embed="rId4" cstate="screen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>
            <a:fillRect/>
          </a:stretch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/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14" name="Content Placeholder 5"/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/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/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5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/>
            <p:cNvSpPr/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/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/>
            <p:cNvSpPr/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/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345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/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/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/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/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/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/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345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</p:txBody>
      </p:sp>
      <p:sp>
        <p:nvSpPr>
          <p:cNvPr id="52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/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/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/>
          <p:cNvSpPr/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 dirty="0"/>
          </a:p>
        </p:txBody>
      </p:sp>
      <p:sp>
        <p:nvSpPr>
          <p:cNvPr id="31" name="Freeform 70"/>
          <p:cNvSpPr/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 dirty="0"/>
          </a:p>
        </p:txBody>
      </p:sp>
      <p:sp>
        <p:nvSpPr>
          <p:cNvPr id="33" name="Image 4"/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8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11" name="Image 0"/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/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/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/>
          <p:cNvPicPr>
            <a:picLocks noChangeAspect="1"/>
          </p:cNvPicPr>
          <p:nvPr userDrawn="1"/>
        </p:nvPicPr>
        <p:blipFill>
          <a:blip r:embed="rId4" cstate="screen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2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345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/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/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/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/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/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19" name="Slide Number Placeholder 2"/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23" name="Content Placeholder 3"/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210" indent="-283210">
              <a:spcBef>
                <a:spcPts val="1000"/>
              </a:spcBef>
              <a:defRPr sz="1800"/>
            </a:lvl2pPr>
            <a:lvl3pPr marL="283210" indent="-283210">
              <a:spcBef>
                <a:spcPts val="1000"/>
              </a:spcBef>
              <a:defRPr sz="1800"/>
            </a:lvl3pPr>
            <a:lvl4pPr marL="283210" indent="-283210">
              <a:spcBef>
                <a:spcPts val="1000"/>
              </a:spcBef>
              <a:defRPr sz="1800"/>
            </a:lvl4pPr>
            <a:lvl5pPr marL="283210" indent="-28321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5" name="Content Placeholder 5"/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210" indent="-283210">
              <a:spcBef>
                <a:spcPts val="1000"/>
              </a:spcBef>
              <a:defRPr sz="1800"/>
            </a:lvl2pPr>
            <a:lvl3pPr marL="283210" indent="-283210">
              <a:spcBef>
                <a:spcPts val="1000"/>
              </a:spcBef>
              <a:defRPr sz="1800"/>
            </a:lvl3pPr>
            <a:lvl4pPr marL="283210" indent="-283210">
              <a:spcBef>
                <a:spcPts val="1000"/>
              </a:spcBef>
              <a:defRPr sz="1800"/>
            </a:lvl4pPr>
            <a:lvl5pPr marL="283210" indent="-28321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490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690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890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21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210">
              <a:spcBef>
                <a:spcPts val="1000"/>
              </a:spcBef>
              <a:defRPr sz="1800"/>
            </a:lvl2pPr>
            <a:lvl3pPr indent="-283210">
              <a:spcBef>
                <a:spcPts val="1000"/>
              </a:spcBef>
              <a:defRPr sz="1800"/>
            </a:lvl3pPr>
            <a:lvl4pPr indent="-283210">
              <a:spcBef>
                <a:spcPts val="1000"/>
              </a:spcBef>
              <a:defRPr sz="1800"/>
            </a:lvl4pPr>
            <a:lvl5pPr indent="-28321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  <a:endParaRPr lang="en-US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/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/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/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/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/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/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345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345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FREELANCE WORK TRACKING SYSTEM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GROUP MEMBERS:</a:t>
            </a:r>
            <a:br>
              <a:rPr lang="en-US" dirty="0"/>
            </a:b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2022F-BCE-01</a:t>
            </a:r>
            <a:b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2022F-BCE-09</a:t>
            </a:r>
            <a:b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2022F-BCE-29</a:t>
            </a:r>
            <a:b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2022F-BCE-45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/>
          <p:cNvPicPr>
            <a:picLocks noGrp="1" noChangeAspect="1"/>
          </p:cNvPicPr>
          <p:nvPr>
            <p:ph type="pic" sz="quarter" idx="14"/>
          </p:nvPr>
        </p:nvPicPr>
        <p:blipFill>
          <a:blip r:embed="rId1"/>
          <a:srcRect l="9247" r="9247"/>
          <a:stretch>
            <a:fillRect/>
          </a:stretch>
        </p:blipFill>
        <p:spPr>
          <a:xfrm>
            <a:off x="8632545" y="378346"/>
            <a:ext cx="3559455" cy="64796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965393"/>
            <a:ext cx="7631709" cy="1477556"/>
          </a:xfrm>
        </p:spPr>
        <p:txBody>
          <a:bodyPr/>
          <a:lstStyle/>
          <a:p>
            <a:r>
              <a:rPr lang="en-US" dirty="0"/>
              <a:t>CONCLUSION :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half" idx="15"/>
          </p:nvPr>
        </p:nvSpPr>
        <p:spPr>
          <a:xfrm>
            <a:off x="914399" y="2303463"/>
            <a:ext cx="6318914" cy="414337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000" kern="0" spc="-36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>
              <a:buNone/>
            </a:pPr>
            <a:r>
              <a:rPr lang="en-US" sz="2400" kern="0" spc="-36" dirty="0">
                <a:solidFill>
                  <a:srgbClr val="202C8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Freelance Work Tracking System provides a comprehensive and efficient tool for freelancers, empowering them to manage projects, track progress, and gain valuable insights. Through its user-friendly interface, robust backend functionalities, and data-driven visualizations, the system enhances workflow and decision-making, ultimately contributing to increased productivity and success.</a:t>
            </a:r>
            <a:endParaRPr lang="en-US" sz="2400" dirty="0">
              <a:solidFill>
                <a:srgbClr val="202C8F"/>
              </a:solidFill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4526" y="955342"/>
            <a:ext cx="6468818" cy="2638421"/>
          </a:xfrm>
        </p:spPr>
        <p:txBody>
          <a:bodyPr/>
          <a:lstStyle/>
          <a:p>
            <a:r>
              <a:rPr lang="en-US" sz="7200" dirty="0"/>
              <a:t>Thank you</a:t>
            </a:r>
            <a:endParaRPr lang="en-US" sz="7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Introduction: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</a:t>
            </a:r>
            <a:r>
              <a:rPr lang="en-US" b="1" dirty="0"/>
              <a:t>Freelance Work Tracking System </a:t>
            </a:r>
            <a:r>
              <a:rPr lang="en-US" dirty="0"/>
              <a:t>is a web-based application designed to help freelancers manage their projects efficiently. The system allows users to track projects, monitor deadlines, analyze revenues, and visualize platform usage and task statuses. Built using</a:t>
            </a:r>
            <a:r>
              <a:rPr lang="en-US" b="1" dirty="0"/>
              <a:t> Flask (Python), SQLite, HTML, and CSS, this </a:t>
            </a:r>
            <a:r>
              <a:rPr lang="en-US" dirty="0"/>
              <a:t>platform offers a user-friendly interface and robust backend functionalities to improve workflow and project management for freelancers.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2442" y="1061624"/>
            <a:ext cx="3559546" cy="1489848"/>
          </a:xfrm>
        </p:spPr>
        <p:txBody>
          <a:bodyPr/>
          <a:lstStyle/>
          <a:p>
            <a:r>
              <a:rPr lang="en-US" dirty="0"/>
              <a:t>Objectives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17190" y="1917291"/>
            <a:ext cx="41052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kern="0" spc="-49" dirty="0">
                <a:solidFill>
                  <a:srgbClr val="0042A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Intuitive Platform:</a:t>
            </a:r>
            <a:endParaRPr lang="en-US" b="1" kern="0" spc="-36" dirty="0">
              <a:solidFill>
                <a:srgbClr val="0042AE"/>
              </a:solidFill>
              <a:latin typeface="Inter" pitchFamily="34" charset="0"/>
              <a:ea typeface="Inter" pitchFamily="34" charset="-122"/>
              <a:cs typeface="Petrona Bold" pitchFamily="34" charset="-120"/>
            </a:endParaRPr>
          </a:p>
          <a:p>
            <a:r>
              <a:rPr lang="en-US" sz="1800" kern="0" spc="-36" dirty="0">
                <a:solidFill>
                  <a:srgbClr val="0042A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for easy use, the system empowers freelancers to effortlessly manage their projects</a:t>
            </a:r>
            <a:r>
              <a:rPr lang="en-US" sz="18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800" dirty="0"/>
          </a:p>
          <a:p>
            <a:endParaRPr lang="en-US" sz="1800" dirty="0">
              <a:solidFill>
                <a:srgbClr val="0042A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kern="0" spc="-49" dirty="0">
                <a:solidFill>
                  <a:srgbClr val="0042A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Comprehensive CRUD Operations</a:t>
            </a:r>
            <a:endParaRPr lang="en-US" sz="1800" dirty="0">
              <a:solidFill>
                <a:srgbClr val="0042AE"/>
              </a:solidFill>
            </a:endParaRPr>
          </a:p>
          <a:p>
            <a:r>
              <a:rPr lang="en-US" sz="1800" kern="0" spc="-36" dirty="0">
                <a:solidFill>
                  <a:srgbClr val="0042A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allows users to create, read, update, and delete tasks, enabling seamless project management.</a:t>
            </a:r>
            <a:endParaRPr lang="en-US" sz="1800" kern="0" spc="-36" dirty="0">
              <a:solidFill>
                <a:srgbClr val="0042AE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endParaRPr lang="en-US" kern="0" spc="-36" dirty="0">
              <a:solidFill>
                <a:srgbClr val="0042AE"/>
              </a:solidFill>
              <a:latin typeface="Inter" pitchFamily="34" charset="0"/>
              <a:ea typeface="Inter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kern="0" spc="-49" dirty="0">
                <a:solidFill>
                  <a:srgbClr val="202C8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Data-Driven Insights</a:t>
            </a:r>
            <a:endParaRPr lang="en-US" sz="1800" dirty="0">
              <a:solidFill>
                <a:srgbClr val="202C8F"/>
              </a:solidFill>
            </a:endParaRPr>
          </a:p>
          <a:p>
            <a:r>
              <a:rPr lang="en-US" sz="1800" kern="0" spc="-36" dirty="0">
                <a:solidFill>
                  <a:srgbClr val="0042A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charts and graphs provide valuable insights into project revenue, deadlines, and platform usage.</a:t>
            </a:r>
            <a:endParaRPr lang="en-US" sz="1800" dirty="0">
              <a:solidFill>
                <a:srgbClr val="0042AE"/>
              </a:solidFill>
            </a:endParaRPr>
          </a:p>
          <a:p>
            <a:endParaRPr lang="en-US" sz="1800" dirty="0">
              <a:solidFill>
                <a:srgbClr val="0042AE"/>
              </a:solidFill>
            </a:endParaRPr>
          </a:p>
          <a:p>
            <a:endParaRPr lang="en-US" dirty="0">
              <a:solidFill>
                <a:srgbClr val="0042AE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5"/>
            <a:ext cx="5014452" cy="756777"/>
          </a:xfrm>
        </p:spPr>
        <p:txBody>
          <a:bodyPr/>
          <a:lstStyle/>
          <a:p>
            <a:r>
              <a:rPr lang="en-US" dirty="0"/>
              <a:t>Software used: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6446" y="2127434"/>
            <a:ext cx="5259554" cy="406688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02C8F"/>
                </a:solidFill>
              </a:rPr>
              <a:t>HTML &amp; CSS:</a:t>
            </a:r>
            <a:endParaRPr lang="en-US" b="1" dirty="0">
              <a:solidFill>
                <a:srgbClr val="202C8F"/>
              </a:solidFill>
            </a:endParaRPr>
          </a:p>
          <a:p>
            <a:r>
              <a:rPr lang="en-US" sz="1400" kern="0" spc="-35" dirty="0">
                <a:solidFill>
                  <a:srgbClr val="202C8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Used for designing and styling the front-end of the web application, creating a user-friendly and responsive interface.</a:t>
            </a:r>
            <a:endParaRPr lang="en-US" sz="1400" dirty="0">
              <a:solidFill>
                <a:srgbClr val="202C8F"/>
              </a:solidFill>
            </a:endParaRPr>
          </a:p>
          <a:p>
            <a:endParaRPr lang="en-US" b="1" dirty="0">
              <a:solidFill>
                <a:srgbClr val="202C8F"/>
              </a:solidFill>
            </a:endParaRPr>
          </a:p>
          <a:p>
            <a:r>
              <a:rPr lang="en-US" b="1" dirty="0">
                <a:solidFill>
                  <a:srgbClr val="202C8F"/>
                </a:solidFill>
              </a:rPr>
              <a:t>SQLITE:</a:t>
            </a:r>
            <a:endParaRPr lang="en-US" b="1" dirty="0">
              <a:solidFill>
                <a:srgbClr val="202C8F"/>
              </a:solidFill>
            </a:endParaRPr>
          </a:p>
          <a:p>
            <a:r>
              <a:rPr lang="en-US" sz="1400" kern="0" spc="-35" dirty="0">
                <a:solidFill>
                  <a:srgbClr val="202C8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lightweight database system used for storing project details, user credentials, and other essential data.</a:t>
            </a:r>
            <a:endParaRPr lang="en-US" sz="1400" kern="0" spc="-35" dirty="0">
              <a:solidFill>
                <a:srgbClr val="202C8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endParaRPr lang="en-US" b="1" dirty="0">
              <a:solidFill>
                <a:srgbClr val="202C8F"/>
              </a:solidFill>
            </a:endParaRPr>
          </a:p>
          <a:p>
            <a:r>
              <a:rPr lang="en-US" b="1" dirty="0">
                <a:solidFill>
                  <a:srgbClr val="202C8F"/>
                </a:solidFill>
              </a:rPr>
              <a:t>PYTHON (FLASK):</a:t>
            </a:r>
            <a:endParaRPr lang="en-US" b="1" dirty="0">
              <a:solidFill>
                <a:srgbClr val="202C8F"/>
              </a:solidFill>
            </a:endParaRPr>
          </a:p>
          <a:p>
            <a:r>
              <a:rPr lang="en-US" sz="1400" kern="0" spc="-35" dirty="0">
                <a:solidFill>
                  <a:srgbClr val="202C8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lightweight web framework used for building the backend of the application, enabling user authentication, session management, and CRUD operations.</a:t>
            </a:r>
            <a:endParaRPr lang="en-US" sz="1400" dirty="0">
              <a:solidFill>
                <a:srgbClr val="202C8F"/>
              </a:solidFill>
            </a:endParaRPr>
          </a:p>
          <a:p>
            <a:endParaRPr lang="en-US" sz="1400" b="1" dirty="0">
              <a:solidFill>
                <a:srgbClr val="202C8F"/>
              </a:solidFill>
            </a:endParaRPr>
          </a:p>
        </p:txBody>
      </p:sp>
      <p:pic>
        <p:nvPicPr>
          <p:cNvPr id="12" name="Image 0" descr="preencoded.png"/>
          <p:cNvPicPr>
            <a:picLocks noGrp="1" noChangeAspect="1"/>
          </p:cNvPicPr>
          <p:nvPr>
            <p:ph type="pic" sz="quarter" idx="11"/>
          </p:nvPr>
        </p:nvPicPr>
        <p:blipFill>
          <a:blip r:embed="rId1"/>
          <a:srcRect t="542" b="542"/>
          <a:stretch>
            <a:fillRect/>
          </a:stretch>
        </p:blipFill>
        <p:spPr>
          <a:xfrm>
            <a:off x="7413625" y="411163"/>
            <a:ext cx="4344988" cy="6446837"/>
          </a:xfrm>
          <a:prstGeom prst="rect">
            <a:avLst/>
          </a:prstGeom>
        </p:spPr>
      </p:pic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136" y="4682097"/>
            <a:ext cx="555784" cy="555784"/>
          </a:xfrm>
          <a:prstGeom prst="rect">
            <a:avLst/>
          </a:prstGeom>
        </p:spPr>
      </p:pic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136" y="3262028"/>
            <a:ext cx="555784" cy="555784"/>
          </a:xfrm>
          <a:prstGeom prst="rect">
            <a:avLst/>
          </a:prstGeom>
        </p:spPr>
      </p:pic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568" y="2138947"/>
            <a:ext cx="555784" cy="5557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1597436"/>
          </a:xfrm>
        </p:spPr>
        <p:txBody>
          <a:bodyPr/>
          <a:lstStyle/>
          <a:p>
            <a:r>
              <a:rPr lang="en-US" sz="3600" b="1" kern="0" spc="-98" dirty="0">
                <a:solidFill>
                  <a:srgbClr val="202C8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Features: Empowering Freelancers</a:t>
            </a:r>
            <a:br>
              <a:rPr lang="en-US" sz="3600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 t="9186" b="2997"/>
          <a:stretch>
            <a:fillRect/>
          </a:stretch>
        </p:blipFill>
        <p:spPr>
          <a:xfrm>
            <a:off x="3460565" y="2389239"/>
            <a:ext cx="7263935" cy="4321277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663677"/>
            <a:ext cx="6499225" cy="1150375"/>
          </a:xfrm>
        </p:spPr>
        <p:txBody>
          <a:bodyPr/>
          <a:lstStyle/>
          <a:p>
            <a:r>
              <a:rPr lang="en-US" dirty="0"/>
              <a:t>USER AUTHENTICATION: 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914400" y="2404799"/>
            <a:ext cx="6173485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Signup (Registration):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It is the process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where a user creates an account by providing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personal information such as username, email,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 and password. The system stores this information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(usually in a secure database) to identify the user in future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sessions.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Login: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It is the process where a user provides credentials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 (typically a username/email and password) to verify their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dentity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 and gain access to their account.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3624" y="3324528"/>
            <a:ext cx="4307018" cy="34388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94" y="410780"/>
            <a:ext cx="4306447" cy="34785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663678"/>
            <a:ext cx="6499225" cy="973394"/>
          </a:xfrm>
        </p:spPr>
        <p:txBody>
          <a:bodyPr/>
          <a:lstStyle/>
          <a:p>
            <a:r>
              <a:rPr lang="en-US" dirty="0"/>
              <a:t>dashboard:</a:t>
            </a:r>
            <a:endParaRPr lang="en-US" dirty="0"/>
          </a:p>
        </p:txBody>
      </p:sp>
      <p:pic>
        <p:nvPicPr>
          <p:cNvPr id="19" name="Picture Placeholder 18"/>
          <p:cNvPicPr>
            <a:picLocks noGrp="1" noChangeAspect="1"/>
          </p:cNvPicPr>
          <p:nvPr>
            <p:ph type="pic" sz="quarter" idx="11"/>
          </p:nvPr>
        </p:nvPicPr>
        <p:blipFill>
          <a:blip r:embed="rId1"/>
          <a:srcRect l="20028" r="20028"/>
          <a:stretch>
            <a:fillRect/>
          </a:stretch>
        </p:blipFill>
        <p:spPr/>
      </p:pic>
      <p:sp>
        <p:nvSpPr>
          <p:cNvPr id="12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914399" y="1889970"/>
            <a:ext cx="626806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Project Overview: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Displays all user projects with details like project name, deadline, revenue, platform, and status.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CRUD Operations: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 Allows users to add, update, and delete projects directly from the dashboard.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User-Specific Data: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Only shows projects related to the logged-in user for a personalized experience.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3625" y="410845"/>
            <a:ext cx="4779010" cy="30181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130" y="3442335"/>
            <a:ext cx="4803140" cy="34086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663678"/>
            <a:ext cx="6499225" cy="973394"/>
          </a:xfrm>
        </p:spPr>
        <p:txBody>
          <a:bodyPr/>
          <a:lstStyle/>
          <a:p>
            <a:r>
              <a:rPr lang="en-US" dirty="0"/>
              <a:t>Data insights</a:t>
            </a:r>
            <a:endParaRPr lang="en-US" dirty="0"/>
          </a:p>
        </p:txBody>
      </p:sp>
      <p:sp>
        <p:nvSpPr>
          <p:cNvPr id="3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914400" y="1891348"/>
            <a:ext cx="5044440" cy="4707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Revenue Tracking: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Displays the total revenue from the user’s projects, helping track financial progress.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Platform Usage: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Shows how many projects are associated with different freelance platforms (e.g., Upwork, Fiverr).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b="1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  <a:sym typeface="+mn-ea"/>
              </a:rPr>
              <a:t>Project Status: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  <a:sym typeface="+mn-ea"/>
              </a:rPr>
              <a:t> Visualizes the distribution of projects based on their status (e.g., Completed, Ongoing).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Arial" panose="020B0604020202020204" pitchFamily="34" charset="0"/>
            </a:endParaRPr>
          </a:p>
          <a:p>
            <a:pPr marL="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.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37045"/>
          <a:stretch>
            <a:fillRect/>
          </a:stretch>
        </p:blipFill>
        <p:spPr>
          <a:xfrm>
            <a:off x="6198235" y="428625"/>
            <a:ext cx="5972810" cy="26600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3152140"/>
            <a:ext cx="3004820" cy="34474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085" y="3152140"/>
            <a:ext cx="2875280" cy="34474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7844" y="634182"/>
            <a:ext cx="6499225" cy="973394"/>
          </a:xfrm>
        </p:spPr>
        <p:txBody>
          <a:bodyPr/>
          <a:lstStyle/>
          <a:p>
            <a:r>
              <a:rPr lang="en-US" dirty="0"/>
              <a:t>NEW LEARNINGS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t="14219"/>
          <a:stretch>
            <a:fillRect/>
          </a:stretch>
        </p:blipFill>
        <p:spPr>
          <a:xfrm>
            <a:off x="5323409" y="1607576"/>
            <a:ext cx="6273970" cy="482734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14400" y="3808750"/>
            <a:ext cx="3889612" cy="2233233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080"/>
            <a:ext cx="5323409" cy="64349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DBB56F-4362-4386-A1A1-3DF898896616}">
  <ds:schemaRefs/>
</ds:datastoreItem>
</file>

<file path=customXml/itemProps2.xml><?xml version="1.0" encoding="utf-8"?>
<ds:datastoreItem xmlns:ds="http://schemas.openxmlformats.org/officeDocument/2006/customXml" ds:itemID="{BA719FA4-954C-4FA8-82CB-206659C3B826}">
  <ds:schemaRefs/>
</ds:datastoreItem>
</file>

<file path=customXml/itemProps3.xml><?xml version="1.0" encoding="utf-8"?>
<ds:datastoreItem xmlns:ds="http://schemas.openxmlformats.org/officeDocument/2006/customXml" ds:itemID="{04948363-B267-4BAC-8655-100FBEC280C1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{525A25AE-1335-42D5-802C-943380851232}tf78438558_win32</Template>
  <TotalTime>0</TotalTime>
  <Words>2910</Words>
  <Application>WPS Presentation</Application>
  <PresentationFormat>Widescreen</PresentationFormat>
  <Paragraphs>81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1" baseType="lpstr">
      <vt:lpstr>Arial</vt:lpstr>
      <vt:lpstr>SimSun</vt:lpstr>
      <vt:lpstr>Wingdings</vt:lpstr>
      <vt:lpstr>Petrona Bold</vt:lpstr>
      <vt:lpstr>Segoe Print</vt:lpstr>
      <vt:lpstr>Petrona Bold</vt:lpstr>
      <vt:lpstr>Petrona Bold</vt:lpstr>
      <vt:lpstr>Inter</vt:lpstr>
      <vt:lpstr>Inter</vt:lpstr>
      <vt:lpstr>Inter</vt:lpstr>
      <vt:lpstr>Source Sans Pro</vt:lpstr>
      <vt:lpstr>Source Sans Pro</vt:lpstr>
      <vt:lpstr>Source Sans Pro</vt:lpstr>
      <vt:lpstr>Sabon Next LT</vt:lpstr>
      <vt:lpstr>Arial Black</vt:lpstr>
      <vt:lpstr>Microsoft YaHei</vt:lpstr>
      <vt:lpstr>Arial Unicode MS</vt:lpstr>
      <vt:lpstr>Calibri</vt:lpstr>
      <vt:lpstr>MingLiU-ExtB</vt:lpstr>
      <vt:lpstr>Custom</vt:lpstr>
      <vt:lpstr>FREELANCE WORK TRACKING SYSTEM  GROUP MEMBERS: 2022F-BCE-01 2022F-BCE-09 2022F-BCE-29 2022F-BCE-45</vt:lpstr>
      <vt:lpstr>Introduction:</vt:lpstr>
      <vt:lpstr>Objectives  </vt:lpstr>
      <vt:lpstr>Software used:</vt:lpstr>
      <vt:lpstr>Key Features: Empowering Freelancers </vt:lpstr>
      <vt:lpstr>USER AUTHENTICATION: </vt:lpstr>
      <vt:lpstr>dashboard:</vt:lpstr>
      <vt:lpstr>Data insights</vt:lpstr>
      <vt:lpstr>NEW LEARNINGS </vt:lpstr>
      <vt:lpstr>CONCLUSION :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Farhan Ali</dc:creator>
  <cp:lastModifiedBy>Dell</cp:lastModifiedBy>
  <cp:revision>5</cp:revision>
  <dcterms:created xsi:type="dcterms:W3CDTF">2025-01-12T16:14:00Z</dcterms:created>
  <dcterms:modified xsi:type="dcterms:W3CDTF">2025-01-15T15:40:40Z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B631096EE8BC4D1683A3A204DBFEE24C_13</vt:lpwstr>
  </property>
  <property fmtid="{D5CDD505-2E9C-101B-9397-08002B2CF9AE}" pid="4" name="KSOProductBuildVer">
    <vt:lpwstr>1033-12.2.0.19805</vt:lpwstr>
  </property>
</Properties>
</file>